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97" r:id="rId4"/>
    <p:sldId id="299" r:id="rId5"/>
    <p:sldId id="300" r:id="rId6"/>
    <p:sldId id="301" r:id="rId7"/>
    <p:sldId id="303" r:id="rId8"/>
    <p:sldId id="304" r:id="rId9"/>
    <p:sldId id="305" r:id="rId10"/>
    <p:sldId id="307" r:id="rId11"/>
    <p:sldId id="309" r:id="rId12"/>
    <p:sldId id="311" r:id="rId13"/>
    <p:sldId id="32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1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690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40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80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4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4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0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wmf"/><Relationship Id="rId7" Type="http://schemas.openxmlformats.org/officeDocument/2006/relationships/image" Target="../media/image37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wmf"/><Relationship Id="rId4" Type="http://schemas.openxmlformats.org/officeDocument/2006/relationships/image" Target="../media/image34.png"/><Relationship Id="rId9" Type="http://schemas.openxmlformats.org/officeDocument/2006/relationships/image" Target="../media/image3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png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wm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wm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4C5F-67B2-4201-ADC0-641C614F2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Sistem</a:t>
            </a:r>
            <a:r>
              <a:rPr lang="en-US" sz="4000" dirty="0"/>
              <a:t> </a:t>
            </a:r>
            <a:r>
              <a:rPr lang="en-US" sz="4000" dirty="0" err="1"/>
              <a:t>Pengolahan</a:t>
            </a:r>
            <a:r>
              <a:rPr lang="en-US" sz="4000" dirty="0"/>
              <a:t> Citra</a:t>
            </a:r>
            <a:br>
              <a:rPr lang="en-US" sz="4000" dirty="0"/>
            </a:br>
            <a:r>
              <a:rPr lang="en-US" sz="4000" dirty="0" err="1"/>
              <a:t>Pertemuan</a:t>
            </a:r>
            <a:r>
              <a:rPr lang="en-US" sz="4000" dirty="0"/>
              <a:t> 5 – Image Enhancement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72C26-8AAA-4736-8B13-6C1B230C5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Alfa Satya Putra</a:t>
            </a:r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SISTECH UPH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6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:a16="http://schemas.microsoft.com/office/drawing/2014/main" id="{CBE73FD0-00A3-477A-82FD-D383C704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64" y="296983"/>
            <a:ext cx="1635919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1" name="Picture 3">
            <a:extLst>
              <a:ext uri="{FF2B5EF4-FFF2-40B4-BE49-F238E27FC236}">
                <a16:creationId xmlns:a16="http://schemas.microsoft.com/office/drawing/2014/main" id="{3F94487F-C66A-4004-BF17-479388F4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13" y="296983"/>
            <a:ext cx="698897" cy="178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AA65CF-8FB8-4A85-8344-027B8DD7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5486401" cy="1320800"/>
          </a:xfrm>
        </p:spPr>
        <p:txBody>
          <a:bodyPr/>
          <a:lstStyle/>
          <a:p>
            <a:r>
              <a:rPr lang="en-US" dirty="0"/>
              <a:t>Unsharp Masking and High-boost 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26134-F40B-4A55-A5FC-6410EAEB9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590"/>
                <a:ext cx="4953001" cy="4621210"/>
              </a:xfrm>
            </p:spPr>
            <p:txBody>
              <a:bodyPr/>
              <a:lstStyle/>
              <a:p>
                <a:r>
                  <a:rPr lang="en-US" dirty="0"/>
                  <a:t>Unsharp masking: sharpen image by </a:t>
                </a:r>
                <a:r>
                  <a:rPr lang="en-US" b="1" dirty="0">
                    <a:solidFill>
                      <a:srgbClr val="92D050"/>
                    </a:solidFill>
                  </a:rPr>
                  <a:t>subtracting blurred version </a:t>
                </a:r>
                <a:r>
                  <a:rPr lang="en-US" dirty="0"/>
                  <a:t>from image</a:t>
                </a:r>
              </a:p>
              <a:p>
                <a:endParaRPr lang="en-US" dirty="0"/>
              </a:p>
              <a:p>
                <a:r>
                  <a:rPr lang="en-US" dirty="0" err="1"/>
                  <a:t>fx</a:t>
                </a:r>
                <a:r>
                  <a:rPr lang="en-US" dirty="0"/>
                  <a:t> sharpened image,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blurred version of f</a:t>
                </a:r>
              </a:p>
              <a:p>
                <a:r>
                  <a:rPr lang="en-US" dirty="0"/>
                  <a:t>High-boost filtering: generalization of unsharp masking (A &gt;=1)</a:t>
                </a:r>
              </a:p>
              <a:p>
                <a:endParaRPr lang="en-US" dirty="0"/>
              </a:p>
              <a:p>
                <a:r>
                  <a:rPr lang="en-US" dirty="0"/>
                  <a:t>If using Laplacian, equation becomes: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when </a:t>
                </a:r>
                <a:r>
                  <a:rPr lang="en-US" b="1" dirty="0">
                    <a:solidFill>
                      <a:srgbClr val="92D050"/>
                    </a:solidFill>
                  </a:rPr>
                  <a:t>A = 1</a:t>
                </a:r>
                <a:r>
                  <a:rPr lang="en-US" dirty="0"/>
                  <a:t>, standard Laplacian</a:t>
                </a:r>
              </a:p>
              <a:p>
                <a:r>
                  <a:rPr lang="en-US" dirty="0"/>
                  <a:t>Used for when input is darker than desired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26134-F40B-4A55-A5FC-6410EAEB9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590"/>
                <a:ext cx="4953001" cy="4621210"/>
              </a:xfrm>
              <a:blipFill>
                <a:blip r:embed="rId4"/>
                <a:stretch>
                  <a:fillRect l="-246" t="-791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9E8937-3024-4CC5-9107-E0BDC67B7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819400"/>
            <a:ext cx="1724025" cy="29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405FA-B365-42FF-B515-7464C5C65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330369"/>
            <a:ext cx="2219325" cy="24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74AF0-C1EF-4651-AF7C-145EB85E3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9125" y="2747612"/>
            <a:ext cx="291465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AD664-069D-4FDF-9257-06A142500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105400"/>
            <a:ext cx="3676650" cy="7905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8169B05-87E4-4EE6-8028-F9222F40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64" y="4370943"/>
            <a:ext cx="1048550" cy="239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9D338EC-2011-40A7-B6C2-E0EF5A966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97" y="4564248"/>
            <a:ext cx="651371" cy="167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3">
            <a:extLst>
              <a:ext uri="{FF2B5EF4-FFF2-40B4-BE49-F238E27FC236}">
                <a16:creationId xmlns:a16="http://schemas.microsoft.com/office/drawing/2014/main" id="{644460EA-E267-47E9-B4FF-3FA84741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2085975" cy="2765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4" name="Picture 4">
            <a:extLst>
              <a:ext uri="{FF2B5EF4-FFF2-40B4-BE49-F238E27FC236}">
                <a16:creationId xmlns:a16="http://schemas.microsoft.com/office/drawing/2014/main" id="{FD6872B6-72C4-4B24-8AF2-098AA61C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2" y="1021939"/>
            <a:ext cx="814388" cy="194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2B3D6-D76F-4163-94F6-7B95F01F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553201" cy="1320800"/>
          </a:xfrm>
        </p:spPr>
        <p:txBody>
          <a:bodyPr/>
          <a:lstStyle/>
          <a:p>
            <a:r>
              <a:rPr lang="en-US" dirty="0"/>
              <a:t>First Derivative – The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C2C1-D68C-4221-8745-36C14067B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4419601" cy="4334339"/>
          </a:xfrm>
        </p:spPr>
        <p:txBody>
          <a:bodyPr>
            <a:normAutofit/>
          </a:bodyPr>
          <a:lstStyle/>
          <a:p>
            <a:r>
              <a:rPr lang="en-US" dirty="0"/>
              <a:t>Gradient f at (</a:t>
            </a:r>
            <a:r>
              <a:rPr lang="en-US" dirty="0" err="1"/>
              <a:t>x,y</a:t>
            </a:r>
            <a:r>
              <a:rPr lang="en-US" dirty="0"/>
              <a:t>) defined by:</a:t>
            </a:r>
          </a:p>
          <a:p>
            <a:r>
              <a:rPr lang="en-US" dirty="0"/>
              <a:t>Magnitude given by: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Assume 3x3 filter, equation becomes:</a:t>
            </a:r>
          </a:p>
          <a:p>
            <a:endParaRPr lang="en-US" dirty="0"/>
          </a:p>
          <a:p>
            <a:r>
              <a:rPr lang="en-US" dirty="0"/>
              <a:t>Mask in 3.41d&amp;e called </a:t>
            </a:r>
            <a:r>
              <a:rPr lang="en-US" b="1" dirty="0">
                <a:solidFill>
                  <a:srgbClr val="92D050"/>
                </a:solidFill>
              </a:rPr>
              <a:t>Sobel Operators</a:t>
            </a:r>
            <a:r>
              <a:rPr lang="en-US" dirty="0"/>
              <a:t>, coefficients sum to 0, response=0 in constant gray level</a:t>
            </a:r>
          </a:p>
          <a:p>
            <a:r>
              <a:rPr lang="en-US" dirty="0"/>
              <a:t>Used in </a:t>
            </a:r>
            <a:r>
              <a:rPr lang="en-US" b="1" dirty="0">
                <a:solidFill>
                  <a:srgbClr val="92D050"/>
                </a:solidFill>
              </a:rPr>
              <a:t>detection of defects</a:t>
            </a:r>
            <a:r>
              <a:rPr lang="en-US" dirty="0"/>
              <a:t>, </a:t>
            </a:r>
            <a:r>
              <a:rPr lang="en-US" b="1" dirty="0">
                <a:solidFill>
                  <a:srgbClr val="92D050"/>
                </a:solidFill>
              </a:rPr>
              <a:t>preprocessing for automated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0BED6-007C-47A6-9FD9-D979B05B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97" y="1930400"/>
            <a:ext cx="1314450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CFCC7-05AD-4E63-8C55-53D65D57D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72" y="2584319"/>
            <a:ext cx="177165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83EC7-1FA4-4275-BA1C-5968ECCD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123" y="3765947"/>
            <a:ext cx="2543175" cy="4381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8FF17F1-924D-4A20-BF39-D2CBDBCE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71" y="4523184"/>
            <a:ext cx="4568429" cy="225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255D41F-F105-405D-9A40-22A98A1E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3163188"/>
            <a:ext cx="695325" cy="134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FB22D85C-BC4D-4332-B0EF-62A6FB9F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2419350" cy="381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6" name="Picture 4">
            <a:extLst>
              <a:ext uri="{FF2B5EF4-FFF2-40B4-BE49-F238E27FC236}">
                <a16:creationId xmlns:a16="http://schemas.microsoft.com/office/drawing/2014/main" id="{EF6B0E74-72C4-4098-9696-2DD2F734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2230039"/>
            <a:ext cx="740569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F1155A-5981-4C6A-9C6A-04118C48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Spatial Enhancement Methods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1D77AB-F5B4-46C7-A544-C713EA94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7" y="2133600"/>
            <a:ext cx="2409825" cy="379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26C872-1491-4FED-97FB-28D1A910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07" y="2141934"/>
            <a:ext cx="716756" cy="237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>
            <a:extLst>
              <a:ext uri="{FF2B5EF4-FFF2-40B4-BE49-F238E27FC236}">
                <a16:creationId xmlns:a16="http://schemas.microsoft.com/office/drawing/2014/main" id="{A49F8493-BA94-49FE-8803-80CDB953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78" y="1663898"/>
            <a:ext cx="4050506" cy="215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726480E-D0D4-4831-A9BC-67B357D8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78" y="4095155"/>
            <a:ext cx="4386263" cy="219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B2545-1459-4B5C-B971-7DC611D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Spatial Filtering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>
            <a:extLst>
              <a:ext uri="{FF2B5EF4-FFF2-40B4-BE49-F238E27FC236}">
                <a16:creationId xmlns:a16="http://schemas.microsoft.com/office/drawing/2014/main" id="{EF6ADDCC-96D3-4915-8951-C9346031C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0400"/>
            <a:ext cx="2926556" cy="315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35" name="Picture 3">
            <a:extLst>
              <a:ext uri="{FF2B5EF4-FFF2-40B4-BE49-F238E27FC236}">
                <a16:creationId xmlns:a16="http://schemas.microsoft.com/office/drawing/2014/main" id="{D5847560-9D68-48AA-A258-D77F8A8F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60" y="6459141"/>
            <a:ext cx="4439840" cy="25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1EF92-8584-4D63-978E-6BF22651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9BF7-3528-43E8-92CC-3365F916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5791201" cy="40878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with image pixel values and </a:t>
            </a:r>
            <a:r>
              <a:rPr lang="en-US" b="1" dirty="0">
                <a:solidFill>
                  <a:srgbClr val="92D050"/>
                </a:solidFill>
              </a:rPr>
              <a:t>mask/filter </a:t>
            </a:r>
            <a:r>
              <a:rPr lang="en-US" dirty="0"/>
              <a:t>(</a:t>
            </a:r>
            <a:r>
              <a:rPr lang="en-US" dirty="0" err="1"/>
              <a:t>subimage</a:t>
            </a:r>
            <a:r>
              <a:rPr lang="en-US" dirty="0"/>
              <a:t>) </a:t>
            </a:r>
            <a:r>
              <a:rPr lang="en-US" b="1" dirty="0">
                <a:solidFill>
                  <a:srgbClr val="92D050"/>
                </a:solidFill>
              </a:rPr>
              <a:t>coefficients</a:t>
            </a:r>
          </a:p>
          <a:p>
            <a:r>
              <a:rPr lang="en-US" dirty="0"/>
              <a:t>Has roots in frequency domain filtering</a:t>
            </a:r>
          </a:p>
          <a:p>
            <a:r>
              <a:rPr lang="en-US" dirty="0"/>
              <a:t>Move filter mask from point to point in an image, measure response at each point</a:t>
            </a:r>
          </a:p>
          <a:p>
            <a:r>
              <a:rPr lang="en-US" dirty="0"/>
              <a:t>For linear spatial filtering, response given by sum of product of filter coefficients and corresponding pixels in area spanned by filter mask</a:t>
            </a:r>
          </a:p>
          <a:p>
            <a:r>
              <a:rPr lang="en-US" dirty="0"/>
              <a:t>Example: 3x3 mask (figure), result R at point (</a:t>
            </a:r>
            <a:r>
              <a:rPr lang="en-US" dirty="0" err="1"/>
              <a:t>x,y</a:t>
            </a:r>
            <a:r>
              <a:rPr lang="en-US" dirty="0"/>
              <a:t>) = </a:t>
            </a:r>
            <a:r>
              <a:rPr lang="en-US" b="1" dirty="0">
                <a:solidFill>
                  <a:srgbClr val="92D050"/>
                </a:solidFill>
              </a:rPr>
              <a:t>w(-1,-1)f(x-1,y-1) + w(-1,0)f(x-1,y) + … + w(1,1)f(x+1,y+1)</a:t>
            </a:r>
          </a:p>
          <a:p>
            <a:r>
              <a:rPr lang="en-US" dirty="0"/>
              <a:t>For mask size m x n, assume m = 2a+1, n = 2b+1; </a:t>
            </a:r>
            <a:r>
              <a:rPr lang="en-US" dirty="0" err="1"/>
              <a:t>a,b</a:t>
            </a:r>
            <a:r>
              <a:rPr lang="en-US" dirty="0"/>
              <a:t> nonnegative integers (masks will be odd size)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>
            <a:extLst>
              <a:ext uri="{FF2B5EF4-FFF2-40B4-BE49-F238E27FC236}">
                <a16:creationId xmlns:a16="http://schemas.microsoft.com/office/drawing/2014/main" id="{7AD7807C-EF29-4531-BAEA-D485FB99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1" y="1905000"/>
            <a:ext cx="4054078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64D26-49BA-4AAE-B021-11CBE313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240881" cy="345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F2D25-1B9F-4AE5-8F62-105C5A63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49" y="2043113"/>
            <a:ext cx="703659" cy="107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AA9D8-F9E9-4D4B-BF0B-14117D01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Convolution and Correlation in 1D &amp; 2D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623768-FC40-4CD2-B7CF-8E357FC2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>
            <a:extLst>
              <a:ext uri="{FF2B5EF4-FFF2-40B4-BE49-F238E27FC236}">
                <a16:creationId xmlns:a16="http://schemas.microsoft.com/office/drawing/2014/main" id="{D9A59858-5530-48AA-8ECD-7DFD780C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395" y="1338659"/>
            <a:ext cx="1193006" cy="1183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3" name="Picture 3">
            <a:extLst>
              <a:ext uri="{FF2B5EF4-FFF2-40B4-BE49-F238E27FC236}">
                <a16:creationId xmlns:a16="http://schemas.microsoft.com/office/drawing/2014/main" id="{7F5E9721-9ECA-43E4-A897-4DA6BFDB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2" y="2557027"/>
            <a:ext cx="904875" cy="6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95521-45E8-4CCC-BBF5-F6D200B0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3141-765E-465F-B6A4-9DD1A3BC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6974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general, linear filtering of image f (size M x N) with filter mask of size m x n is given by (a = (m-1)/2 and b = (n-1)/2):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Equation must be applied to x=0,1,…M-1 and y=0,1,..N-1</a:t>
            </a:r>
          </a:p>
          <a:p>
            <a:r>
              <a:rPr lang="en-US" dirty="0"/>
              <a:t>Linear spatial filtering similar to convolution</a:t>
            </a:r>
          </a:p>
          <a:p>
            <a:r>
              <a:rPr lang="en-US" dirty="0"/>
              <a:t>In terms of mask response R (w=mask coefficient, z = image gray level, </a:t>
            </a:r>
            <a:r>
              <a:rPr lang="en-US" dirty="0" err="1"/>
              <a:t>mn</a:t>
            </a:r>
            <a:r>
              <a:rPr lang="en-US" dirty="0"/>
              <a:t> = total coefficients in mask):</a:t>
            </a:r>
          </a:p>
          <a:p>
            <a:r>
              <a:rPr lang="en-US" dirty="0"/>
              <a:t>How to handle image borders/edges?</a:t>
            </a:r>
          </a:p>
          <a:p>
            <a:pPr lvl="1"/>
            <a:r>
              <a:rPr lang="en-US" dirty="0"/>
              <a:t>Limit center of mask to (n-1)/2 pixels from border (smaller resulting image, all pixels processed by full mask)</a:t>
            </a:r>
          </a:p>
          <a:p>
            <a:pPr lvl="1"/>
            <a:r>
              <a:rPr lang="en-US" dirty="0"/>
              <a:t>Filter all pixels only with section of mask fully contained in the image (partial filtering at the edges)</a:t>
            </a:r>
          </a:p>
          <a:p>
            <a:pPr lvl="1"/>
            <a:r>
              <a:rPr lang="en-US" dirty="0"/>
              <a:t>Padding original image by adding rows and columns of 0’s or replicating columns, cut padding at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A834E-E734-4AC3-B810-4E6D59F0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819400"/>
            <a:ext cx="3217924" cy="504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70B0E-7611-4E85-9783-759FBDCCE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4191000"/>
            <a:ext cx="2085975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>
            <a:extLst>
              <a:ext uri="{FF2B5EF4-FFF2-40B4-BE49-F238E27FC236}">
                <a16:creationId xmlns:a16="http://schemas.microsoft.com/office/drawing/2014/main" id="{87BF4688-EF1C-45A3-A3F2-D9F67BF1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12" y="3395133"/>
            <a:ext cx="2988469" cy="107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39" name="Picture 3">
            <a:extLst>
              <a:ext uri="{FF2B5EF4-FFF2-40B4-BE49-F238E27FC236}">
                <a16:creationId xmlns:a16="http://schemas.microsoft.com/office/drawing/2014/main" id="{EB44392A-0701-43AC-8EDA-A5C7F430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24" y="4552685"/>
            <a:ext cx="714375" cy="138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F9B1-70D9-4A4C-81AA-36A2D877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Linear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2AE2-E70F-4EAB-A2F6-A559C359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4724401" cy="4697410"/>
          </a:xfrm>
        </p:spPr>
        <p:txBody>
          <a:bodyPr>
            <a:normAutofit/>
          </a:bodyPr>
          <a:lstStyle/>
          <a:p>
            <a:r>
              <a:rPr lang="en-US" dirty="0"/>
              <a:t>Sometimes referred as </a:t>
            </a:r>
            <a:r>
              <a:rPr lang="en-US" b="1" dirty="0">
                <a:solidFill>
                  <a:srgbClr val="92D050"/>
                </a:solidFill>
              </a:rPr>
              <a:t>lowpass filter</a:t>
            </a:r>
          </a:p>
          <a:p>
            <a:r>
              <a:rPr lang="en-US" dirty="0"/>
              <a:t>Replace pixel value with average of gray levels in the neighborhood by mask, reduce sharp transitions in gray levels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rgbClr val="92D050"/>
                </a:solidFill>
              </a:rPr>
              <a:t>reduce noise</a:t>
            </a:r>
            <a:r>
              <a:rPr lang="en-US" dirty="0"/>
              <a:t>, </a:t>
            </a:r>
            <a:r>
              <a:rPr lang="en-US" b="1" dirty="0">
                <a:solidFill>
                  <a:srgbClr val="92D050"/>
                </a:solidFill>
              </a:rPr>
              <a:t>blur</a:t>
            </a:r>
            <a:r>
              <a:rPr lang="en-US" dirty="0"/>
              <a:t> edges</a:t>
            </a:r>
          </a:p>
          <a:p>
            <a:r>
              <a:rPr lang="en-US" dirty="0"/>
              <a:t>Averaging (3.32a) and weighted averaging filter (3.32b)</a:t>
            </a:r>
          </a:p>
          <a:p>
            <a:r>
              <a:rPr lang="en-US" dirty="0"/>
              <a:t>Mask coefficients sum to 1</a:t>
            </a:r>
          </a:p>
          <a:p>
            <a:r>
              <a:rPr lang="en-US" dirty="0"/>
              <a:t>General function of result: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Denominator = sum of mask coefficients (compute only once)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41798-6C6B-4377-A2CE-99DF1781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34000"/>
            <a:ext cx="2590800" cy="808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>
            <a:extLst>
              <a:ext uri="{FF2B5EF4-FFF2-40B4-BE49-F238E27FC236}">
                <a16:creationId xmlns:a16="http://schemas.microsoft.com/office/drawing/2014/main" id="{9A5F69F5-0CD1-46A7-B147-34CCB654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2537222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315" name="Picture 3">
            <a:extLst>
              <a:ext uri="{FF2B5EF4-FFF2-40B4-BE49-F238E27FC236}">
                <a16:creationId xmlns:a16="http://schemas.microsoft.com/office/drawing/2014/main" id="{BE70B669-0C43-4A88-BE46-FAD589B6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638800"/>
            <a:ext cx="4020740" cy="105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F7B27-DAE1-4CC3-9FAE-08B2282D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Filter Examples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E3768FB-5358-46BB-AD26-A210C4DC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46164"/>
            <a:ext cx="4350544" cy="156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3E5C841-F2E7-4E19-925C-8244DBA6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59" y="4274938"/>
            <a:ext cx="4389835" cy="44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>
            <a:extLst>
              <a:ext uri="{FF2B5EF4-FFF2-40B4-BE49-F238E27FC236}">
                <a16:creationId xmlns:a16="http://schemas.microsoft.com/office/drawing/2014/main" id="{86F4F554-3F33-4250-9C9E-DDDECB3F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0"/>
            <a:ext cx="3810000" cy="170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4B921-DE3B-48EC-8333-B09F14F7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C5CF-8D33-4DBB-BB91-67FD0F13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4800601" cy="4468810"/>
          </a:xfrm>
        </p:spPr>
        <p:txBody>
          <a:bodyPr/>
          <a:lstStyle/>
          <a:p>
            <a:r>
              <a:rPr lang="en-US" dirty="0"/>
              <a:t>Nonlinear spatial filter, response based on ordering/ranking of pixels in mask, replace center pixel with ranking result</a:t>
            </a:r>
          </a:p>
          <a:p>
            <a:r>
              <a:rPr lang="en-US" dirty="0"/>
              <a:t>Example: </a:t>
            </a:r>
            <a:r>
              <a:rPr lang="en-US" b="1" dirty="0">
                <a:solidFill>
                  <a:srgbClr val="92D050"/>
                </a:solidFill>
              </a:rPr>
              <a:t>median filter </a:t>
            </a:r>
            <a:r>
              <a:rPr lang="en-US" dirty="0"/>
              <a:t>(replace pixel by median of gray levels in mask)</a:t>
            </a:r>
          </a:p>
          <a:p>
            <a:r>
              <a:rPr lang="en-US" dirty="0"/>
              <a:t>For 3x3 mask, median is 5</a:t>
            </a:r>
            <a:r>
              <a:rPr lang="en-US" baseline="30000" dirty="0"/>
              <a:t>th</a:t>
            </a:r>
            <a:r>
              <a:rPr lang="en-US" dirty="0"/>
              <a:t> largest value</a:t>
            </a:r>
          </a:p>
          <a:p>
            <a:r>
              <a:rPr lang="en-US" dirty="0"/>
              <a:t>Force points with distinct gray level to be more like their neighbors (conformity)</a:t>
            </a:r>
          </a:p>
          <a:p>
            <a:r>
              <a:rPr lang="en-US" dirty="0"/>
              <a:t>Effective in </a:t>
            </a:r>
            <a:r>
              <a:rPr lang="en-US" b="1" dirty="0">
                <a:solidFill>
                  <a:srgbClr val="92D050"/>
                </a:solidFill>
              </a:rPr>
              <a:t>noise reduction</a:t>
            </a:r>
            <a:r>
              <a:rPr lang="en-US" dirty="0"/>
              <a:t>, especially </a:t>
            </a:r>
            <a:r>
              <a:rPr lang="en-US" b="1" dirty="0">
                <a:solidFill>
                  <a:srgbClr val="92D050"/>
                </a:solidFill>
              </a:rPr>
              <a:t>impulse/salt-and-pepper </a:t>
            </a:r>
            <a:r>
              <a:rPr lang="en-US" dirty="0"/>
              <a:t>noise (appear as white and black dots on image)</a:t>
            </a:r>
          </a:p>
          <a:p>
            <a:r>
              <a:rPr lang="en-US" dirty="0"/>
              <a:t>Other examples: max filter, min filter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8920A154-882B-43FC-878A-228C3602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56" y="1270000"/>
            <a:ext cx="3430190" cy="326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3" name="Picture 3">
            <a:extLst>
              <a:ext uri="{FF2B5EF4-FFF2-40B4-BE49-F238E27FC236}">
                <a16:creationId xmlns:a16="http://schemas.microsoft.com/office/drawing/2014/main" id="{1AC2A0CD-E5F7-4130-B436-6DA95A60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793456"/>
            <a:ext cx="648890" cy="163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E506E-F851-46FB-B5A0-BC8A9F0E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Sharpening Spatial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AC93-B1EB-4310-B7C6-D7A79F97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5101457" cy="446881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Highlight fine </a:t>
            </a:r>
            <a:r>
              <a:rPr lang="en-US" dirty="0"/>
              <a:t>detail/enhance blurred detail</a:t>
            </a:r>
          </a:p>
          <a:p>
            <a:r>
              <a:rPr lang="en-US" dirty="0"/>
              <a:t>Averaging analogous to </a:t>
            </a:r>
            <a:r>
              <a:rPr lang="en-US" b="1" dirty="0">
                <a:solidFill>
                  <a:srgbClr val="92D050"/>
                </a:solidFill>
              </a:rPr>
              <a:t>integration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sharpening can be done by </a:t>
            </a:r>
            <a:r>
              <a:rPr lang="en-US" b="1" dirty="0">
                <a:solidFill>
                  <a:srgbClr val="92D050"/>
                </a:solidFill>
              </a:rPr>
              <a:t>differentiation</a:t>
            </a:r>
          </a:p>
          <a:p>
            <a:r>
              <a:rPr lang="en-US" dirty="0"/>
              <a:t>Enhances edges and noise, de-emphasize areas with slow varying gray levels</a:t>
            </a:r>
          </a:p>
          <a:p>
            <a:r>
              <a:rPr lang="en-US" dirty="0"/>
              <a:t>Based on first and second order derivative:</a:t>
            </a:r>
          </a:p>
          <a:p>
            <a:endParaRPr lang="en-US" dirty="0"/>
          </a:p>
          <a:p>
            <a:r>
              <a:rPr lang="en-US" dirty="0"/>
              <a:t>First order derivative produce thicker edge, stronger response to gray-level step; </a:t>
            </a:r>
            <a:r>
              <a:rPr lang="en-US" b="1" dirty="0">
                <a:solidFill>
                  <a:srgbClr val="92D050"/>
                </a:solidFill>
              </a:rPr>
              <a:t>second order</a:t>
            </a:r>
            <a:r>
              <a:rPr lang="en-US" dirty="0"/>
              <a:t> have stronger response to fine detail, double response at step change in gray level, </a:t>
            </a:r>
            <a:r>
              <a:rPr lang="en-US" b="1" dirty="0">
                <a:solidFill>
                  <a:srgbClr val="92D050"/>
                </a:solidFill>
              </a:rPr>
              <a:t>generally better suited </a:t>
            </a:r>
            <a:r>
              <a:rPr lang="en-US" dirty="0"/>
              <a:t>for image enhancement</a:t>
            </a:r>
          </a:p>
          <a:p>
            <a:r>
              <a:rPr lang="en-US" dirty="0"/>
              <a:t>Also called the </a:t>
            </a:r>
            <a:r>
              <a:rPr lang="en-US" b="1" dirty="0" err="1">
                <a:solidFill>
                  <a:srgbClr val="92D050"/>
                </a:solidFill>
              </a:rPr>
              <a:t>highpass</a:t>
            </a:r>
            <a:r>
              <a:rPr lang="en-US" b="1" dirty="0">
                <a:solidFill>
                  <a:srgbClr val="92D050"/>
                </a:solidFill>
              </a:rPr>
              <a:t>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80E0D-F8B2-4398-9B48-CD3E8448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28" y="4143231"/>
            <a:ext cx="1457325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B62CC-B802-45EC-9274-48FD0D068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741" y="4073526"/>
            <a:ext cx="2295525" cy="43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>
            <a:extLst>
              <a:ext uri="{FF2B5EF4-FFF2-40B4-BE49-F238E27FC236}">
                <a16:creationId xmlns:a16="http://schemas.microsoft.com/office/drawing/2014/main" id="{F97BFC96-A7CC-403C-92BC-1D720678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231973"/>
            <a:ext cx="2496741" cy="24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219" name="Picture 3">
            <a:extLst>
              <a:ext uri="{FF2B5EF4-FFF2-40B4-BE49-F238E27FC236}">
                <a16:creationId xmlns:a16="http://schemas.microsoft.com/office/drawing/2014/main" id="{05BD8F1D-9FEB-4FCF-A135-A127661A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788" y="234354"/>
            <a:ext cx="735806" cy="167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536CD-9929-4D50-874D-A99EC787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4648201" cy="1320800"/>
          </a:xfrm>
        </p:spPr>
        <p:txBody>
          <a:bodyPr/>
          <a:lstStyle/>
          <a:p>
            <a:r>
              <a:rPr lang="en-US" dirty="0"/>
              <a:t>Second Derivative – The Laplacian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3DA7-D141-4C2A-9BFC-B4960136F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4679158" cy="3880773"/>
          </a:xfrm>
        </p:spPr>
        <p:txBody>
          <a:bodyPr/>
          <a:lstStyle/>
          <a:p>
            <a:r>
              <a:rPr lang="en-US" dirty="0"/>
              <a:t>Laplacian for image f(</a:t>
            </a:r>
            <a:r>
              <a:rPr lang="en-US" dirty="0" err="1"/>
              <a:t>x,y</a:t>
            </a:r>
            <a:r>
              <a:rPr lang="en-US" dirty="0"/>
              <a:t>) defined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Resulting in a mask in 3.37a</a:t>
            </a:r>
          </a:p>
          <a:p>
            <a:r>
              <a:rPr lang="en-US" dirty="0"/>
              <a:t>Laplacian use for image enhancement: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Simplified version: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865090-B0FA-48B5-9A80-0853A9CD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07" y="2895600"/>
            <a:ext cx="2241947" cy="388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F2A06E5-343C-4FD7-80E8-016F81FA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19" y="2917033"/>
            <a:ext cx="798910" cy="197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E340D-C89D-4FFF-B346-1733B7649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524125"/>
            <a:ext cx="1123950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6650D-F769-41F4-B97A-2917006B1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327" y="2519164"/>
            <a:ext cx="277177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721EA-C0A5-42FC-ABAC-95FD5C481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919" y="2931405"/>
            <a:ext cx="278130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B96DE-9A41-4611-8027-38EC5C822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444" y="3438838"/>
            <a:ext cx="3914775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8C91F-AB63-4E91-A895-DF7422131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4495800"/>
            <a:ext cx="3790950" cy="885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8A283C-717D-40A6-9028-B867D213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041" y="5723908"/>
            <a:ext cx="3332386" cy="885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728</Words>
  <Application>Microsoft Office PowerPoint</Application>
  <PresentationFormat>On-screen Show (4:3)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Cambria Math</vt:lpstr>
      <vt:lpstr>Trebuchet MS</vt:lpstr>
      <vt:lpstr>Wingdings</vt:lpstr>
      <vt:lpstr>Wingdings 3</vt:lpstr>
      <vt:lpstr>Facet</vt:lpstr>
      <vt:lpstr>Sistem Pengolahan Citra Pertemuan 5 – Image Enhancement (Part 2)</vt:lpstr>
      <vt:lpstr>Spatial Filtering</vt:lpstr>
      <vt:lpstr>Example – Convolution and Correlation in 1D &amp; 2D</vt:lpstr>
      <vt:lpstr>Spatial Filtering</vt:lpstr>
      <vt:lpstr>Smoothing Linear Filter</vt:lpstr>
      <vt:lpstr>Smoothing Filter Examples</vt:lpstr>
      <vt:lpstr>Order Statistics Filters</vt:lpstr>
      <vt:lpstr>Sharpening Spatial Filter</vt:lpstr>
      <vt:lpstr>Second Derivative – The Laplacian</vt:lpstr>
      <vt:lpstr>Unsharp Masking and High-boost Filtering</vt:lpstr>
      <vt:lpstr>First Derivative – The Gradient</vt:lpstr>
      <vt:lpstr>Combining Spatial Enhancement Methods</vt:lpstr>
      <vt:lpstr>Fuzzy Spatial Filtering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Pengolahan Citra Pertemuan 5 – Image Enhancement (Part 2)</dc:title>
  <dc:creator>ALF</dc:creator>
  <cp:lastModifiedBy>Alfa Satya Putra</cp:lastModifiedBy>
  <cp:revision>53</cp:revision>
  <dcterms:created xsi:type="dcterms:W3CDTF">2006-08-16T00:00:00Z</dcterms:created>
  <dcterms:modified xsi:type="dcterms:W3CDTF">2018-09-21T00:58:26Z</dcterms:modified>
</cp:coreProperties>
</file>